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84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4044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袁紘禮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000"/>
    <a:srgbClr val="51B14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80" y="48"/>
      </p:cViewPr>
      <p:guideLst>
        <p:guide orient="horz" pos="1412"/>
        <p:guide pos="4044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10T05:57:59.673" idx="2">
    <p:pos x="6000" y="0"/>
    <p:text>_Marked as resolved_</p:text>
  </p:cm>
  <p:cm authorId="1" dt="2019-05-10T06:16:02.101" idx="3">
    <p:pos x="6000" y="0"/>
    <p:text>_Re-opened_</p:text>
  </p:cm>
  <p:cm authorId="1" dt="2019-05-10T06:16:44.213" idx="1">
    <p:pos x="6000" y="0"/>
    <p:text>謝老師 comment
1. 要秀 model、線圖 (強調經濟學專業)
2. prototype 呈現方式有點冗
3. 大綱 skip
4. 不該講 "資料筆數" etc.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05214-F49C-42E4-9A48-58A1484526D7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A54BD-F425-467B-BC38-B4B5048B0B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98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1661b7d99_2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1661b7d99_2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764101e85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764101e85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846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764101e85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764101e85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14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764101e85_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764101e85_3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217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1661b7d99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1661b7d99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9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9ca9130e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9ca9130e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15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1661b7d99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1661b7d99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205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764101e85_3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764101e85_3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3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1661b7d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1661b7d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1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1661b7d99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1661b7d99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改成關鍵字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81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9ca9130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9ca9130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01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764101e85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764101e85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613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9e8eb9be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9e8eb9be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5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9f035a897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9f035a897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30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1661b7d99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1661b7d99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5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764101e85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764101e85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2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1" y="5514847"/>
            <a:ext cx="1447887" cy="1343127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" y="1"/>
            <a:ext cx="2581364" cy="3333825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2962221" y="1"/>
            <a:ext cx="1295532" cy="1124036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557433" y="2655800"/>
            <a:ext cx="5277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034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9BCF63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0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 with leaves">
    <p:bg>
      <p:bgPr>
        <a:solidFill>
          <a:srgbClr val="9BCF63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4" name="Google Shape;94;p12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23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51B148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02159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75BC-4CCE-42B4-A396-AA2D834FB461}" type="datetimeFigureOut">
              <a:rPr lang="zh-TW" altLang="en-US" smtClean="0"/>
              <a:t>2019/5/15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09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>
            <a:off x="314404" y="3736104"/>
            <a:ext cx="2540817" cy="1674048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0" y="5514789"/>
            <a:ext cx="1447979" cy="1343092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1"/>
            <a:ext cx="2581427" cy="3333740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962319" y="1"/>
            <a:ext cx="1295499" cy="112400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240784" y="5219527"/>
            <a:ext cx="1988449" cy="1638352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132233" y="2619133"/>
            <a:ext cx="414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2233" y="4294739"/>
            <a:ext cx="414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56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4"/>
          <p:cNvSpPr/>
          <p:nvPr/>
        </p:nvSpPr>
        <p:spPr>
          <a:xfrm>
            <a:off x="2200326" y="4317103"/>
            <a:ext cx="1240695" cy="1807563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>
            <a:off x="10136915" y="4683888"/>
            <a:ext cx="1705131" cy="136213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9322511" y="5281533"/>
            <a:ext cx="755048" cy="1236039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>
            <a:off x="1" y="3352803"/>
            <a:ext cx="1838473" cy="2543211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/>
          <p:nvPr/>
        </p:nvSpPr>
        <p:spPr>
          <a:xfrm>
            <a:off x="2819438" y="1"/>
            <a:ext cx="1476469" cy="128596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4"/>
          <p:cNvSpPr/>
          <p:nvPr/>
        </p:nvSpPr>
        <p:spPr>
          <a:xfrm>
            <a:off x="10134587" y="561948"/>
            <a:ext cx="2057435" cy="3581499"/>
          </a:xfrm>
          <a:custGeom>
            <a:avLst/>
            <a:gdLst/>
            <a:ahLst/>
            <a:cxnLst/>
            <a:rect l="l" t="t" r="r" b="b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4459433" y="1764800"/>
            <a:ext cx="5145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24920" rtl="0">
              <a:spcBef>
                <a:spcPts val="800"/>
              </a:spcBef>
              <a:spcAft>
                <a:spcPts val="0"/>
              </a:spcAft>
              <a:buClr>
                <a:srgbClr val="51B148"/>
              </a:buClr>
              <a:buSzPts val="2600"/>
              <a:buChar char="⊷"/>
              <a:defRPr sz="3467" i="1">
                <a:solidFill>
                  <a:srgbClr val="51B148"/>
                </a:solidFill>
              </a:defRPr>
            </a:lvl1pPr>
            <a:lvl2pPr marL="1219170" lvl="1" indent="-52492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⊶"/>
              <a:defRPr sz="3467" i="1">
                <a:solidFill>
                  <a:srgbClr val="51B148"/>
                </a:solidFill>
              </a:defRPr>
            </a:lvl2pPr>
            <a:lvl3pPr marL="1828754" lvl="2" indent="-52492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⊸"/>
              <a:defRPr sz="3467" i="1">
                <a:solidFill>
                  <a:srgbClr val="51B148"/>
                </a:solidFill>
              </a:defRPr>
            </a:lvl3pPr>
            <a:lvl4pPr marL="2438339" lvl="3" indent="-52492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sz="3467" i="1">
                <a:solidFill>
                  <a:srgbClr val="51B148"/>
                </a:solidFill>
              </a:defRPr>
            </a:lvl4pPr>
            <a:lvl5pPr marL="3047924" lvl="4" indent="-52492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sz="3467" i="1">
                <a:solidFill>
                  <a:srgbClr val="51B148"/>
                </a:solidFill>
              </a:defRPr>
            </a:lvl5pPr>
            <a:lvl6pPr marL="3657509" lvl="5" indent="-52492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sz="3467" i="1">
                <a:solidFill>
                  <a:srgbClr val="51B148"/>
                </a:solidFill>
              </a:defRPr>
            </a:lvl6pPr>
            <a:lvl7pPr marL="4267093" lvl="6" indent="-52492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sz="3467" i="1">
                <a:solidFill>
                  <a:srgbClr val="51B148"/>
                </a:solidFill>
              </a:defRPr>
            </a:lvl7pPr>
            <a:lvl8pPr marL="4876678" lvl="7" indent="-52492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sz="3467" i="1">
                <a:solidFill>
                  <a:srgbClr val="51B148"/>
                </a:solidFill>
              </a:defRPr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sz="3467" i="1">
                <a:solidFill>
                  <a:srgbClr val="51B148"/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3" name="Google Shape;33;p4"/>
          <p:cNvSpPr txBox="1"/>
          <p:nvPr/>
        </p:nvSpPr>
        <p:spPr>
          <a:xfrm>
            <a:off x="2042300" y="1456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rgbClr val="484F56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800">
              <a:solidFill>
                <a:srgbClr val="484F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12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>
            <a:off x="704731" y="1428602"/>
            <a:ext cx="1552776" cy="2443365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/>
          <p:nvPr/>
        </p:nvSpPr>
        <p:spPr>
          <a:xfrm>
            <a:off x="1590656" y="1"/>
            <a:ext cx="3124305" cy="180976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5"/>
          <p:cNvSpPr/>
          <p:nvPr/>
        </p:nvSpPr>
        <p:spPr>
          <a:xfrm>
            <a:off x="0" y="4467128"/>
            <a:ext cx="1676419" cy="2390856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5760100" y="2258900"/>
            <a:ext cx="5822400" cy="407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⊷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187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6"/>
          <p:cNvSpPr/>
          <p:nvPr/>
        </p:nvSpPr>
        <p:spPr>
          <a:xfrm>
            <a:off x="1" y="5514847"/>
            <a:ext cx="1447887" cy="1343127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6"/>
          <p:cNvSpPr/>
          <p:nvPr/>
        </p:nvSpPr>
        <p:spPr>
          <a:xfrm>
            <a:off x="1" y="1"/>
            <a:ext cx="2581364" cy="3333825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6"/>
          <p:cNvSpPr/>
          <p:nvPr/>
        </p:nvSpPr>
        <p:spPr>
          <a:xfrm>
            <a:off x="2962221" y="1"/>
            <a:ext cx="1295532" cy="1124036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6989333" y="1597367"/>
            <a:ext cx="4593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6989333" y="2665300"/>
            <a:ext cx="4593200" cy="28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⊷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85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7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7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5096000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8433997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3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8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8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8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5096000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726485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943370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9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96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0"/>
          <p:cNvSpPr/>
          <p:nvPr/>
        </p:nvSpPr>
        <p:spPr>
          <a:xfrm>
            <a:off x="2200326" y="4317103"/>
            <a:ext cx="1240695" cy="1807563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0"/>
          <p:cNvSpPr/>
          <p:nvPr/>
        </p:nvSpPr>
        <p:spPr>
          <a:xfrm>
            <a:off x="1" y="3352803"/>
            <a:ext cx="1838473" cy="2543211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0"/>
          <p:cNvSpPr/>
          <p:nvPr/>
        </p:nvSpPr>
        <p:spPr>
          <a:xfrm>
            <a:off x="2819438" y="1"/>
            <a:ext cx="1476469" cy="128596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295900" y="5773467"/>
            <a:ext cx="7286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 algn="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72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60100" y="2258909"/>
            <a:ext cx="58224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733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733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733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733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733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733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733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733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733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fld id="{111A3AAB-5DC3-4257-9225-5D51CC3E94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334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12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ctrTitle"/>
          </p:nvPr>
        </p:nvSpPr>
        <p:spPr>
          <a:xfrm>
            <a:off x="6960525" y="645214"/>
            <a:ext cx="5231476" cy="556757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8000" dirty="0">
                <a:solidFill>
                  <a:srgbClr val="509828"/>
                </a:solidFill>
                <a:latin typeface="Maiandra GD" panose="020E0502030308020204" pitchFamily="34" charset="0"/>
                <a:ea typeface="Archivo Black"/>
                <a:cs typeface="Archivo Black"/>
                <a:sym typeface="Archivo Black"/>
              </a:rPr>
              <a:t>	 Farmie</a:t>
            </a:r>
            <a:r>
              <a:rPr lang="zh-TW" altLang="en-US" sz="8000" dirty="0">
                <a:latin typeface="Jokerman" panose="04090605060D06020702" pitchFamily="82" charset="0"/>
                <a:ea typeface="Archivo Black"/>
                <a:cs typeface="Archivo Black"/>
                <a:sym typeface="Archivo Black"/>
              </a:rPr>
              <a:t> </a:t>
            </a:r>
          </a:p>
          <a:p>
            <a:r>
              <a:rPr lang="zh-TW" altLang="en-US" b="1" dirty="0">
                <a:solidFill>
                  <a:srgbClr val="92D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即時農產銷售觀測助手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F4EB2DF-576C-49A2-BF89-0ED2BFBD9185}"/>
              </a:ext>
            </a:extLst>
          </p:cNvPr>
          <p:cNvSpPr txBox="1"/>
          <p:nvPr/>
        </p:nvSpPr>
        <p:spPr>
          <a:xfrm>
            <a:off x="7071358" y="5478116"/>
            <a:ext cx="409227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33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設計團隊： </a:t>
            </a:r>
            <a:r>
              <a:rPr lang="en-US" altLang="zh-TW" sz="2133" dirty="0">
                <a:solidFill>
                  <a:schemeClr val="bg1">
                    <a:lumMod val="50000"/>
                  </a:schemeClr>
                </a:solidFill>
                <a:ea typeface="微軟正黑體" panose="020B0604030504040204" pitchFamily="34" charset="-120"/>
              </a:rPr>
              <a:t>Econ</a:t>
            </a:r>
            <a:r>
              <a:rPr lang="zh-TW" altLang="en-US" sz="2133" dirty="0">
                <a:solidFill>
                  <a:schemeClr val="bg1">
                    <a:lumMod val="50000"/>
                  </a:schemeClr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133" dirty="0">
                <a:solidFill>
                  <a:schemeClr val="bg1">
                    <a:lumMod val="50000"/>
                  </a:schemeClr>
                </a:solidFill>
                <a:ea typeface="微軟正黑體" panose="020B0604030504040204" pitchFamily="34" charset="-120"/>
              </a:rPr>
              <a:t>DSSI</a:t>
            </a:r>
            <a:endParaRPr lang="zh-TW" altLang="en-US" sz="2133" dirty="0">
              <a:solidFill>
                <a:schemeClr val="bg1">
                  <a:lumMod val="50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BD28B2-E9A1-4833-B57D-5F0208E450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1"/>
          <a:stretch/>
        </p:blipFill>
        <p:spPr>
          <a:xfrm>
            <a:off x="7130750" y="2075513"/>
            <a:ext cx="1008573" cy="82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10</a:t>
            </a:fld>
            <a:endParaRPr/>
          </a:p>
        </p:txBody>
      </p:sp>
      <p:sp>
        <p:nvSpPr>
          <p:cNvPr id="8" name="Google Shape;481;p50"/>
          <p:cNvSpPr txBox="1">
            <a:spLocks/>
          </p:cNvSpPr>
          <p:nvPr/>
        </p:nvSpPr>
        <p:spPr>
          <a:xfrm>
            <a:off x="6283500" y="653000"/>
            <a:ext cx="4282900" cy="5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None/>
            </a:pPr>
            <a:r>
              <a:rPr lang="zh-TW" altLang="en-US" sz="4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天氣報報區</a:t>
            </a:r>
            <a:endParaRPr lang="en-US" altLang="zh-TW" sz="40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indent="-457200">
              <a:spcBef>
                <a:spcPts val="800"/>
              </a:spcBef>
              <a:buFontTx/>
              <a:buChar char="-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osis Light"/>
                <a:sym typeface="Dosis Light"/>
              </a:rPr>
              <a:t>即時天氣資料視覺化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osis Light"/>
              <a:sym typeface="Dosis Light"/>
            </a:endParaRPr>
          </a:p>
          <a:p>
            <a:pPr indent="-457200">
              <a:spcBef>
                <a:spcPts val="800"/>
              </a:spcBef>
              <a:buFontTx/>
              <a:buChar char="-"/>
            </a:pP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osis Light"/>
              <a:sym typeface="Dosis Light"/>
            </a:endParaRPr>
          </a:p>
          <a:p>
            <a:pPr marL="0" indent="0">
              <a:buNone/>
            </a:pPr>
            <a:endParaRPr lang="zh-TW" altLang="en-US" sz="40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pic>
        <p:nvPicPr>
          <p:cNvPr id="3" name="IoT sensor 天氣報報區影片 ver.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4114" y="549275"/>
            <a:ext cx="3276600" cy="57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11</a:t>
            </a:fld>
            <a:endParaRPr/>
          </a:p>
        </p:txBody>
      </p:sp>
      <p:pic>
        <p:nvPicPr>
          <p:cNvPr id="2" name="提醒功能影片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4113" y="549275"/>
            <a:ext cx="3254314" cy="5783860"/>
          </a:xfrm>
          <a:prstGeom prst="rect">
            <a:avLst/>
          </a:prstGeom>
        </p:spPr>
      </p:pic>
      <p:sp>
        <p:nvSpPr>
          <p:cNvPr id="8" name="Google Shape;481;p50"/>
          <p:cNvSpPr txBox="1">
            <a:spLocks/>
          </p:cNvSpPr>
          <p:nvPr/>
        </p:nvSpPr>
        <p:spPr>
          <a:xfrm>
            <a:off x="6283500" y="653000"/>
            <a:ext cx="3882400" cy="5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None/>
            </a:pPr>
            <a:r>
              <a:rPr lang="zh-TW" altLang="en-US" sz="4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提醒功能</a:t>
            </a:r>
            <a:endParaRPr lang="en-US" altLang="zh-TW" sz="40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indent="-457200">
              <a:spcBef>
                <a:spcPts val="800"/>
              </a:spcBef>
              <a:buFontTx/>
              <a:buChar char="-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osis Light"/>
                <a:sym typeface="Dosis Light"/>
              </a:rPr>
              <a:t>極端氣候警示</a:t>
            </a:r>
          </a:p>
          <a:p>
            <a:pPr indent="-457200">
              <a:spcBef>
                <a:spcPts val="800"/>
              </a:spcBef>
              <a:buFontTx/>
              <a:buChar char="-"/>
            </a:pP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osis Light"/>
              <a:sym typeface="Dosis Light"/>
            </a:endParaRPr>
          </a:p>
          <a:p>
            <a:pPr marL="0" indent="0">
              <a:buNone/>
            </a:pPr>
            <a:endParaRPr lang="zh-TW" altLang="en-US" sz="40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7184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5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12</a:t>
            </a:fld>
            <a:endParaRPr dirty="0"/>
          </a:p>
        </p:txBody>
      </p:sp>
      <p:sp>
        <p:nvSpPr>
          <p:cNvPr id="520" name="Google Shape;520;p55"/>
          <p:cNvSpPr txBox="1">
            <a:spLocks noGrp="1"/>
          </p:cNvSpPr>
          <p:nvPr>
            <p:ph type="body" idx="4294967295"/>
          </p:nvPr>
        </p:nvSpPr>
        <p:spPr>
          <a:xfrm>
            <a:off x="6283500" y="891539"/>
            <a:ext cx="3882400" cy="55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zh-TW" altLang="en-US" sz="4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農民耕種紀錄區</a:t>
            </a:r>
            <a:endParaRPr lang="en-US" altLang="zh-TW" sz="40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571500" indent="-571500">
              <a:spcBef>
                <a:spcPts val="800"/>
              </a:spcBef>
              <a:buFontTx/>
              <a:buChar char="-"/>
            </a:pPr>
            <a:r>
              <a:rPr lang="zh-TW" altLang="en-US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作物專案管理</a:t>
            </a:r>
            <a:endParaRPr lang="en-US" altLang="zh-TW" sz="2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571500" indent="-571500">
              <a:spcBef>
                <a:spcPts val="800"/>
              </a:spcBef>
              <a:buFontTx/>
              <a:buChar char="-"/>
            </a:pPr>
            <a:r>
              <a:rPr lang="zh-TW" altLang="en-US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耕作日誌上傳</a:t>
            </a:r>
            <a:endParaRPr lang="en-US" altLang="zh-TW" sz="2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571500" indent="-571500">
              <a:spcBef>
                <a:spcPts val="800"/>
              </a:spcBef>
              <a:buFontTx/>
              <a:buChar char="-"/>
            </a:pPr>
            <a:r>
              <a:rPr lang="zh-TW" altLang="en-US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收益推算</a:t>
            </a:r>
            <a:endParaRPr lang="en-US" altLang="zh-TW" sz="2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571500" indent="-571500">
              <a:spcBef>
                <a:spcPts val="800"/>
              </a:spcBef>
              <a:buFontTx/>
              <a:buChar char="-"/>
            </a:pPr>
            <a:endParaRPr sz="40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pic>
        <p:nvPicPr>
          <p:cNvPr id="2" name="mobile ver.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734" t="10981" r="37890" b="12214"/>
          <a:stretch/>
        </p:blipFill>
        <p:spPr>
          <a:xfrm>
            <a:off x="2424113" y="549275"/>
            <a:ext cx="3276600" cy="58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9"/>
          <p:cNvSpPr txBox="1">
            <a:spLocks noGrp="1"/>
          </p:cNvSpPr>
          <p:nvPr>
            <p:ph type="ctrTitle"/>
          </p:nvPr>
        </p:nvSpPr>
        <p:spPr>
          <a:xfrm>
            <a:off x="7010167" y="2584466"/>
            <a:ext cx="5416800" cy="24929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sz="4800" b="1" dirty="0">
                <a:latin typeface="A-OTF Maru Folk Pro M" panose="020F0500000000000000" pitchFamily="34" charset="-128"/>
                <a:ea typeface="A-OTF Maru Folk Pro M" panose="020F0500000000000000" pitchFamily="34" charset="-128"/>
                <a:cs typeface="Microsoft JhengHei"/>
                <a:sym typeface="Microsoft JhengHei"/>
              </a:rPr>
              <a:t>產品介面與功能</a:t>
            </a:r>
            <a:br>
              <a:rPr lang="en-US" altLang="zh-TW" sz="4800" b="1" dirty="0">
                <a:latin typeface="A-OTF Maru Folk Pro M" panose="020F0500000000000000" pitchFamily="34" charset="-128"/>
                <a:ea typeface="A-OTF Maru Folk Pro M" panose="020F0500000000000000" pitchFamily="34" charset="-128"/>
                <a:cs typeface="Microsoft JhengHei"/>
                <a:sym typeface="Microsoft JhengHei"/>
              </a:rPr>
            </a:br>
            <a:r>
              <a:rPr lang="zh-TW" altLang="en-US" sz="4400" b="1" dirty="0">
                <a:latin typeface="A-OTF Maru Folk Pro M" panose="020F0500000000000000" pitchFamily="34" charset="-128"/>
                <a:ea typeface="A-OTF Maru Folk Pro M" panose="020F0500000000000000" pitchFamily="34" charset="-128"/>
                <a:cs typeface="Microsoft JhengHei"/>
                <a:sym typeface="Microsoft JhengHei"/>
              </a:rPr>
              <a:t>小結</a:t>
            </a:r>
            <a:endParaRPr sz="4400" b="1" dirty="0">
              <a:latin typeface="A-OTF Maru Folk Pro M" panose="020F0500000000000000" pitchFamily="34" charset="-128"/>
              <a:ea typeface="A-OTF Maru Folk Pro M" panose="020F0500000000000000" pitchFamily="34" charset="-128"/>
              <a:cs typeface="Microsoft JhengHei"/>
              <a:sym typeface="Microsoft JhengHei"/>
            </a:endParaRPr>
          </a:p>
        </p:txBody>
      </p:sp>
      <p:sp>
        <p:nvSpPr>
          <p:cNvPr id="7" name="Google Shape;519;p55"/>
          <p:cNvSpPr txBox="1">
            <a:spLocks/>
          </p:cNvSpPr>
          <p:nvPr/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en-US" altLang="zh-TW" sz="1733">
                <a:solidFill>
                  <a:srgbClr val="FFFFFF"/>
                </a:solidFill>
                <a:latin typeface="Dosis Light"/>
                <a:sym typeface="Dosis Light"/>
              </a:rPr>
              <a:pPr defTabSz="1219170">
                <a:defRPr/>
              </a:pPr>
              <a:t>13</a:t>
            </a:fld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313697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60"/>
          <p:cNvGrpSpPr/>
          <p:nvPr/>
        </p:nvGrpSpPr>
        <p:grpSpPr>
          <a:xfrm>
            <a:off x="195709" y="306000"/>
            <a:ext cx="5698871" cy="7157696"/>
            <a:chOff x="146781" y="229500"/>
            <a:chExt cx="4274153" cy="5368272"/>
          </a:xfrm>
        </p:grpSpPr>
        <p:sp>
          <p:nvSpPr>
            <p:cNvPr id="554" name="Google Shape;554;p60"/>
            <p:cNvSpPr/>
            <p:nvPr/>
          </p:nvSpPr>
          <p:spPr>
            <a:xfrm rot="2700000">
              <a:off x="311678" y="1118403"/>
              <a:ext cx="3268106" cy="18200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" name="Google Shape;555;p60"/>
            <p:cNvSpPr/>
            <p:nvPr/>
          </p:nvSpPr>
          <p:spPr>
            <a:xfrm rot="-3074498">
              <a:off x="1054196" y="2843788"/>
              <a:ext cx="3268175" cy="1820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58" name="Google Shape;558;p60"/>
          <p:cNvSpPr txBox="1"/>
          <p:nvPr/>
        </p:nvSpPr>
        <p:spPr>
          <a:xfrm>
            <a:off x="7830000" y="1127933"/>
            <a:ext cx="3358861" cy="2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3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農業生產者</a:t>
            </a:r>
            <a:endParaRPr sz="32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33387" indent="-380990">
              <a:buSzPts val="18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耕種記錄日誌</a:t>
            </a:r>
            <a:endParaRPr lang="en-US" altLang="zh-TW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33387" indent="-380990">
              <a:buSzPts val="18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即時天氣圖表</a:t>
            </a:r>
            <a:endParaRPr lang="en-US" altLang="zh-TW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33387" indent="-380990">
              <a:buSzPts val="18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農產品產價預測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9" name="Google Shape;559;p60"/>
          <p:cNvSpPr txBox="1"/>
          <p:nvPr/>
        </p:nvSpPr>
        <p:spPr>
          <a:xfrm>
            <a:off x="7830000" y="4128367"/>
            <a:ext cx="3662400" cy="2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3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政府</a:t>
            </a:r>
            <a:endParaRPr sz="32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457189">
              <a:spcBef>
                <a:spcPts val="800"/>
              </a:spcBef>
              <a:buSzPts val="18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總供給量與價格預測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585" indent="-457189">
              <a:buSzPts val="18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針對預測結果，提前做好配套政策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0" name="Google Shape;560;p60"/>
          <p:cNvSpPr/>
          <p:nvPr/>
        </p:nvSpPr>
        <p:spPr>
          <a:xfrm rot="-1331221">
            <a:off x="4176685" y="2673648"/>
            <a:ext cx="1368532" cy="740421"/>
          </a:xfrm>
          <a:prstGeom prst="rightArrow">
            <a:avLst>
              <a:gd name="adj1" fmla="val 37959"/>
              <a:gd name="adj2" fmla="val 61537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6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14</a:t>
            </a:fld>
            <a:endParaRPr/>
          </a:p>
        </p:txBody>
      </p:sp>
      <p:pic>
        <p:nvPicPr>
          <p:cNvPr id="562" name="Google Shape;5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433" y="1381200"/>
            <a:ext cx="1593267" cy="159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852" y="4303602"/>
            <a:ext cx="1460433" cy="146043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0"/>
          <p:cNvSpPr/>
          <p:nvPr/>
        </p:nvSpPr>
        <p:spPr>
          <a:xfrm rot="-9468779" flipH="1">
            <a:off x="4176685" y="4164648"/>
            <a:ext cx="1368532" cy="740421"/>
          </a:xfrm>
          <a:prstGeom prst="rightArrow">
            <a:avLst>
              <a:gd name="adj1" fmla="val 37959"/>
              <a:gd name="adj2" fmla="val 61537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60"/>
          <p:cNvSpPr txBox="1"/>
          <p:nvPr/>
        </p:nvSpPr>
        <p:spPr>
          <a:xfrm>
            <a:off x="4613800" y="123800"/>
            <a:ext cx="2964400" cy="9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" name="Google Shape;395;p44"/>
          <p:cNvSpPr txBox="1"/>
          <p:nvPr/>
        </p:nvSpPr>
        <p:spPr>
          <a:xfrm>
            <a:off x="3865960" y="133806"/>
            <a:ext cx="2368203" cy="9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zh-TW" altLang="en-US" sz="4000" b="1" dirty="0">
                <a:solidFill>
                  <a:srgbClr val="51B1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為何選擇</a:t>
            </a:r>
            <a:endParaRPr lang="en-US" altLang="zh-TW" sz="4800" b="1" dirty="0">
              <a:solidFill>
                <a:srgbClr val="51B14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6" name="Google Shape;395;p44"/>
          <p:cNvSpPr txBox="1"/>
          <p:nvPr/>
        </p:nvSpPr>
        <p:spPr>
          <a:xfrm>
            <a:off x="5926573" y="68227"/>
            <a:ext cx="2328290" cy="9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altLang="zh-TW" sz="4600" b="1" dirty="0">
                <a:solidFill>
                  <a:srgbClr val="51B148"/>
                </a:solidFill>
                <a:latin typeface="+mj-lt"/>
                <a:ea typeface="A-OTF Maru Folk Pro M" panose="020F0500000000000000" pitchFamily="34" charset="-128"/>
                <a:cs typeface="Microsoft JhengHei"/>
                <a:sym typeface="Microsoft JhengHei"/>
              </a:rPr>
              <a:t>Farmie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784960" y="2918182"/>
            <a:ext cx="2089600" cy="2049771"/>
            <a:chOff x="1784960" y="2918182"/>
            <a:chExt cx="2089600" cy="2049771"/>
          </a:xfrm>
        </p:grpSpPr>
        <p:sp>
          <p:nvSpPr>
            <p:cNvPr id="557" name="Google Shape;557;p60"/>
            <p:cNvSpPr txBox="1"/>
            <p:nvPr/>
          </p:nvSpPr>
          <p:spPr>
            <a:xfrm>
              <a:off x="1784960" y="4235553"/>
              <a:ext cx="2089600" cy="7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lvl="0" algn="ctr"/>
              <a:r>
                <a:rPr lang="zh-TW" altLang="zh-TW" sz="3200" dirty="0">
                  <a:solidFill>
                    <a:srgbClr val="509828"/>
                  </a:solidFill>
                  <a:latin typeface="Maiandra GD" panose="020E0502030308020204" pitchFamily="34" charset="0"/>
                  <a:ea typeface="Archivo Black"/>
                  <a:cs typeface="Archivo Black"/>
                  <a:sym typeface="Archivo Black"/>
                </a:rPr>
                <a:t>Farmie</a:t>
              </a:r>
              <a:endParaRPr lang="en-US" altLang="zh-TW" sz="3200" dirty="0">
                <a:solidFill>
                  <a:srgbClr val="51B148"/>
                </a:solidFill>
                <a:latin typeface="Arial Rounded MT Bold" panose="020F0704030504030204" pitchFamily="34" charset="0"/>
                <a:ea typeface="A-OTF Maru Folk Pro M" panose="020F0500000000000000" pitchFamily="34" charset="-128"/>
                <a:cs typeface="Microsoft JhengHei"/>
                <a:sym typeface="Microsoft JhengHei"/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1"/>
            <a:stretch/>
          </p:blipFill>
          <p:spPr>
            <a:xfrm>
              <a:off x="1998942" y="2918182"/>
              <a:ext cx="1690212" cy="13854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329105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1"/>
          <p:cNvSpPr txBox="1">
            <a:spLocks noGrp="1"/>
          </p:cNvSpPr>
          <p:nvPr>
            <p:ph type="title"/>
          </p:nvPr>
        </p:nvSpPr>
        <p:spPr>
          <a:xfrm>
            <a:off x="5760100" y="886167"/>
            <a:ext cx="6732000" cy="92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zh-TW" sz="4000" b="1" dirty="0">
                <a:solidFill>
                  <a:srgbClr val="51B148"/>
                </a:solidFill>
                <a:latin typeface="A-OTF Maru Folk Pro M" panose="020F0500000000000000" pitchFamily="34" charset="-128"/>
                <a:ea typeface="A-OTF Maru Folk Pro M" panose="020F0500000000000000" pitchFamily="34" charset="-128"/>
                <a:cs typeface="Microsoft JhengHei"/>
                <a:sym typeface="Microsoft JhengHei"/>
              </a:rPr>
              <a:t>未來展望 - 提升準確率</a:t>
            </a:r>
            <a:endParaRPr sz="4000" b="1" dirty="0">
              <a:solidFill>
                <a:srgbClr val="51B148"/>
              </a:solidFill>
              <a:latin typeface="A-OTF Maru Folk Pro M" panose="020F0500000000000000" pitchFamily="34" charset="-128"/>
              <a:ea typeface="A-OTF Maru Folk Pro M" panose="020F0500000000000000" pitchFamily="34" charset="-128"/>
              <a:cs typeface="Microsoft JhengHei"/>
              <a:sym typeface="Microsoft JhengHei"/>
            </a:endParaRPr>
          </a:p>
        </p:txBody>
      </p:sp>
      <p:sp>
        <p:nvSpPr>
          <p:cNvPr id="572" name="Google Shape;572;p61"/>
          <p:cNvSpPr txBox="1">
            <a:spLocks noGrp="1"/>
          </p:cNvSpPr>
          <p:nvPr>
            <p:ph type="body" idx="1"/>
          </p:nvPr>
        </p:nvSpPr>
        <p:spPr>
          <a:xfrm>
            <a:off x="5760100" y="1954100"/>
            <a:ext cx="5999200" cy="40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Font typeface="Microsoft JhengHei"/>
              <a:buChar char="⊷"/>
            </a:pPr>
            <a:r>
              <a:rPr lang="zh-TW" altLang="en-US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與中央氣象局合作，取得更遠期的氣象預報資料</a:t>
            </a:r>
            <a:endParaRPr lang="en-US" altLang="zh-TW" sz="3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Font typeface="Microsoft JhengHei"/>
              <a:buChar char="⊷"/>
            </a:pPr>
            <a:r>
              <a:rPr lang="zh-TW" altLang="en-US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利用氣象觀測器，加入微氣候數據</a:t>
            </a:r>
            <a:endParaRPr lang="en-US" altLang="zh-TW" sz="3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Font typeface="Microsoft JhengHei"/>
              <a:buChar char="⊷"/>
            </a:pPr>
            <a:r>
              <a:rPr lang="zh-TW" altLang="en-US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實際營運過後，從</a:t>
            </a:r>
            <a:r>
              <a:rPr lang="en-US" altLang="zh-TW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APP</a:t>
            </a:r>
            <a:r>
              <a:rPr lang="zh-TW" altLang="en-US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使用者蒐集供給端資訊</a:t>
            </a:r>
            <a:endParaRPr sz="3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3" name="Google Shape;573;p6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709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2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16</a:t>
            </a:fld>
            <a:endParaRPr/>
          </a:p>
        </p:txBody>
      </p:sp>
      <p:sp>
        <p:nvSpPr>
          <p:cNvPr id="579" name="Google Shape;579;p62"/>
          <p:cNvSpPr txBox="1">
            <a:spLocks noGrp="1"/>
          </p:cNvSpPr>
          <p:nvPr>
            <p:ph type="ctrTitle" idx="4294967295"/>
          </p:nvPr>
        </p:nvSpPr>
        <p:spPr>
          <a:xfrm>
            <a:off x="467412" y="3581000"/>
            <a:ext cx="5854000" cy="115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zh-TW" sz="12800" dirty="0">
                <a:solidFill>
                  <a:schemeClr val="bg1"/>
                </a:solidFill>
                <a:latin typeface="+mj-lt"/>
              </a:rPr>
              <a:t>Thanks!</a:t>
            </a:r>
            <a:endParaRPr sz="1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1" name="Google Shape;581;p62"/>
          <p:cNvSpPr/>
          <p:nvPr/>
        </p:nvSpPr>
        <p:spPr>
          <a:xfrm>
            <a:off x="6693662" y="1088511"/>
            <a:ext cx="3618020" cy="329097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62"/>
          <p:cNvSpPr/>
          <p:nvPr/>
        </p:nvSpPr>
        <p:spPr>
          <a:xfrm rot="2240807">
            <a:off x="8359729" y="4465501"/>
            <a:ext cx="2202328" cy="1336659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62"/>
          <p:cNvSpPr/>
          <p:nvPr/>
        </p:nvSpPr>
        <p:spPr>
          <a:xfrm rot="-6741915">
            <a:off x="10114801" y="3417022"/>
            <a:ext cx="854635" cy="1331109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619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1079434"/>
            <a:ext cx="11785597" cy="142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5284" y="460867"/>
            <a:ext cx="10597568" cy="61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933" y="2345937"/>
            <a:ext cx="8255000" cy="51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859701"/>
            <a:ext cx="11785600" cy="98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1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81" y="3847167"/>
            <a:ext cx="5420768" cy="248513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 txBox="1"/>
          <p:nvPr/>
        </p:nvSpPr>
        <p:spPr>
          <a:xfrm>
            <a:off x="7084933" y="7515633"/>
            <a:ext cx="4325200" cy="1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 altLang="en-US" sz="4800" b="1">
                <a:solidFill>
                  <a:srgbClr val="51B14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產銷失衡</a:t>
            </a:r>
            <a:endParaRPr sz="4800" b="1">
              <a:solidFill>
                <a:srgbClr val="51B14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7" name="Google Shape;317;p41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9" y="4126217"/>
            <a:ext cx="5930585" cy="61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351" y="4911133"/>
            <a:ext cx="6251899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2</a:t>
            </a:fld>
            <a:endParaRPr/>
          </a:p>
        </p:txBody>
      </p:sp>
      <p:sp>
        <p:nvSpPr>
          <p:cNvPr id="320" name="Google Shape;320;p41"/>
          <p:cNvSpPr/>
          <p:nvPr/>
        </p:nvSpPr>
        <p:spPr>
          <a:xfrm rot="407133">
            <a:off x="1839493" y="696897"/>
            <a:ext cx="9179712" cy="5590008"/>
          </a:xfrm>
          <a:prstGeom prst="irregularSeal1">
            <a:avLst/>
          </a:prstGeom>
          <a:solidFill>
            <a:srgbClr val="FFFFFF"/>
          </a:solidFill>
          <a:ln w="76200" cap="flat" cmpd="sng">
            <a:solidFill>
              <a:srgbClr val="E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1" name="Google Shape;321;p41"/>
          <p:cNvSpPr txBox="1"/>
          <p:nvPr/>
        </p:nvSpPr>
        <p:spPr>
          <a:xfrm>
            <a:off x="3093237" y="2633747"/>
            <a:ext cx="6358000" cy="131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zh-TW" altLang="en-US" sz="8000" b="1" dirty="0">
                <a:solidFill>
                  <a:srgbClr val="E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供需失衡</a:t>
            </a:r>
            <a:endParaRPr sz="1467" b="1" dirty="0">
              <a:solidFill>
                <a:srgbClr val="E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182721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>
            <a:spLocks noGrp="1"/>
          </p:cNvSpPr>
          <p:nvPr>
            <p:ph type="body" idx="1"/>
          </p:nvPr>
        </p:nvSpPr>
        <p:spPr>
          <a:xfrm>
            <a:off x="4976452" y="1612263"/>
            <a:ext cx="4082667" cy="13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zh-TW" altLang="en-US" sz="5867" b="1" i="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預測價格</a:t>
            </a:r>
            <a:endParaRPr sz="5867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indent="0">
              <a:lnSpc>
                <a:spcPct val="115000"/>
              </a:lnSpc>
              <a:buNone/>
            </a:pPr>
            <a:endParaRPr sz="5867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2" name="Google Shape;342;p4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3</a:t>
            </a:fld>
            <a:endParaRPr dirty="0"/>
          </a:p>
        </p:txBody>
      </p:sp>
      <p:sp>
        <p:nvSpPr>
          <p:cNvPr id="343" name="Google Shape;343;p43"/>
          <p:cNvSpPr txBox="1">
            <a:spLocks noGrp="1"/>
          </p:cNvSpPr>
          <p:nvPr>
            <p:ph type="body" idx="1"/>
          </p:nvPr>
        </p:nvSpPr>
        <p:spPr>
          <a:xfrm>
            <a:off x="4976452" y="2817335"/>
            <a:ext cx="4082667" cy="13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zh-TW" altLang="en-US" sz="5867" b="1" i="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即時調整</a:t>
            </a:r>
            <a:endParaRPr sz="5867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344" name="Google Shape;344;p43"/>
          <p:cNvSpPr txBox="1">
            <a:spLocks noGrp="1"/>
          </p:cNvSpPr>
          <p:nvPr>
            <p:ph type="body" idx="1"/>
          </p:nvPr>
        </p:nvSpPr>
        <p:spPr>
          <a:xfrm>
            <a:off x="4976452" y="4022407"/>
            <a:ext cx="4082667" cy="13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zh-TW" altLang="en-US" sz="5867" b="1" i="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損益控管</a:t>
            </a:r>
            <a:endParaRPr sz="5867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78054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 build="p"/>
      <p:bldP spid="34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45"/>
          <p:cNvGrpSpPr/>
          <p:nvPr/>
        </p:nvGrpSpPr>
        <p:grpSpPr>
          <a:xfrm>
            <a:off x="195709" y="306000"/>
            <a:ext cx="5698871" cy="7157696"/>
            <a:chOff x="146781" y="229500"/>
            <a:chExt cx="4274153" cy="5368272"/>
          </a:xfrm>
        </p:grpSpPr>
        <p:sp>
          <p:nvSpPr>
            <p:cNvPr id="433" name="Google Shape;433;p45"/>
            <p:cNvSpPr/>
            <p:nvPr/>
          </p:nvSpPr>
          <p:spPr>
            <a:xfrm rot="2700000">
              <a:off x="311678" y="1118403"/>
              <a:ext cx="3268106" cy="18200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45"/>
            <p:cNvSpPr/>
            <p:nvPr/>
          </p:nvSpPr>
          <p:spPr>
            <a:xfrm rot="-3074498">
              <a:off x="1054196" y="2843788"/>
              <a:ext cx="3268175" cy="1820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35" name="Google Shape;435;p45"/>
          <p:cNvSpPr txBox="1"/>
          <p:nvPr/>
        </p:nvSpPr>
        <p:spPr>
          <a:xfrm>
            <a:off x="3312584" y="4186467"/>
            <a:ext cx="2770400" cy="17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行政院農委會</a:t>
            </a: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/>
            <a:r>
              <a:rPr lang="zh-TW" alt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產地價格查報系統</a:t>
            </a: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spcBef>
                <a:spcPts val="80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農產品產地價格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7906267" y="4309933"/>
            <a:ext cx="3142000" cy="1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產地價格預測模型</a:t>
            </a: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spcBef>
                <a:spcPts val="800"/>
              </a:spcBef>
              <a:buClr>
                <a:schemeClr val="dk1"/>
              </a:buClr>
              <a:buSzPts val="1100"/>
            </a:pPr>
            <a:r>
              <a:rPr lang="zh-TW" altLang="en-US" sz="2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時間序列分析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3336220" y="1470363"/>
            <a:ext cx="27936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中央氣象局</a:t>
            </a: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/>
            <a:r>
              <a:rPr lang="zh-TW" alt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觀測資料查詢系統</a:t>
            </a: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spcBef>
                <a:spcPts val="80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氣溫、濕度、雨量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8" name="Google Shape;438;p45"/>
          <p:cNvSpPr/>
          <p:nvPr/>
        </p:nvSpPr>
        <p:spPr>
          <a:xfrm>
            <a:off x="7422400" y="2722600"/>
            <a:ext cx="750000" cy="50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9" name="Google Shape;439;p45"/>
          <p:cNvSpPr/>
          <p:nvPr/>
        </p:nvSpPr>
        <p:spPr>
          <a:xfrm rot="5400000">
            <a:off x="5273500" y="3153800"/>
            <a:ext cx="3202400" cy="1272800"/>
          </a:xfrm>
          <a:prstGeom prst="uturnArrow">
            <a:avLst>
              <a:gd name="adj1" fmla="val 21723"/>
              <a:gd name="adj2" fmla="val 25000"/>
              <a:gd name="adj3" fmla="val 0"/>
              <a:gd name="adj4" fmla="val 43750"/>
              <a:gd name="adj5" fmla="val 10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0" name="Google Shape;440;p45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4</a:t>
            </a:fld>
            <a:endParaRPr/>
          </a:p>
        </p:txBody>
      </p:sp>
      <p:pic>
        <p:nvPicPr>
          <p:cNvPr id="441" name="Google Shape;4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51" y="1396067"/>
            <a:ext cx="1583167" cy="157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477" y="4214333"/>
            <a:ext cx="1456000" cy="1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3567" y="1969750"/>
            <a:ext cx="2007388" cy="20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95;p44"/>
          <p:cNvSpPr txBox="1"/>
          <p:nvPr/>
        </p:nvSpPr>
        <p:spPr>
          <a:xfrm>
            <a:off x="4116126" y="146467"/>
            <a:ext cx="3990615" cy="9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zh-TW" altLang="en-US" sz="4267" b="1" dirty="0">
                <a:solidFill>
                  <a:srgbClr val="51B1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資料應用</a:t>
            </a:r>
          </a:p>
        </p:txBody>
      </p:sp>
    </p:spTree>
    <p:extLst>
      <p:ext uri="{BB962C8B-B14F-4D97-AF65-F5344CB8AC3E}">
        <p14:creationId xmlns:p14="http://schemas.microsoft.com/office/powerpoint/2010/main" val="293163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6"/>
          <p:cNvSpPr txBox="1">
            <a:spLocks noGrp="1"/>
          </p:cNvSpPr>
          <p:nvPr>
            <p:ph type="ctrTitle" idx="4294967295"/>
          </p:nvPr>
        </p:nvSpPr>
        <p:spPr>
          <a:xfrm>
            <a:off x="914400" y="2619123"/>
            <a:ext cx="103632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altLang="zh-TW" sz="12800" dirty="0">
                <a:solidFill>
                  <a:srgbClr val="FFFFFF"/>
                </a:solidFill>
                <a:latin typeface="+mj-lt"/>
              </a:rPr>
              <a:t>80%</a:t>
            </a:r>
            <a:endParaRPr sz="12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subTitle" idx="4294967295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Bef>
                <a:spcPts val="800"/>
              </a:spcBef>
              <a:buNone/>
            </a:pPr>
            <a:r>
              <a:rPr lang="en-US" altLang="zh-TW" dirty="0">
                <a:solidFill>
                  <a:srgbClr val="B8F567"/>
                </a:solidFill>
                <a:latin typeface="+mj-lt"/>
              </a:rPr>
              <a:t>Direction Accuracy</a:t>
            </a:r>
            <a:endParaRPr dirty="0">
              <a:solidFill>
                <a:srgbClr val="B8F567"/>
              </a:solidFill>
              <a:latin typeface="+mj-lt"/>
            </a:endParaRPr>
          </a:p>
        </p:txBody>
      </p:sp>
      <p:sp>
        <p:nvSpPr>
          <p:cNvPr id="451" name="Google Shape;451;p46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37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7"/>
          <p:cNvGrpSpPr/>
          <p:nvPr/>
        </p:nvGrpSpPr>
        <p:grpSpPr>
          <a:xfrm>
            <a:off x="195709" y="306000"/>
            <a:ext cx="5698871" cy="7157696"/>
            <a:chOff x="146781" y="229500"/>
            <a:chExt cx="4274153" cy="5368272"/>
          </a:xfrm>
        </p:grpSpPr>
        <p:sp>
          <p:nvSpPr>
            <p:cNvPr id="457" name="Google Shape;457;p47"/>
            <p:cNvSpPr/>
            <p:nvPr/>
          </p:nvSpPr>
          <p:spPr>
            <a:xfrm rot="2700000">
              <a:off x="311678" y="1118403"/>
              <a:ext cx="3268106" cy="18200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" name="Google Shape;458;p47"/>
            <p:cNvSpPr/>
            <p:nvPr/>
          </p:nvSpPr>
          <p:spPr>
            <a:xfrm rot="-3074498">
              <a:off x="1054196" y="2843788"/>
              <a:ext cx="3268175" cy="1820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" name="Google Shape;342;p4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dirty="0"/>
              <a:t>6</a:t>
            </a:r>
            <a:endParaRPr dirty="0"/>
          </a:p>
        </p:txBody>
      </p:sp>
      <p:sp>
        <p:nvSpPr>
          <p:cNvPr id="7" name="Google Shape;395;p44"/>
          <p:cNvSpPr txBox="1"/>
          <p:nvPr/>
        </p:nvSpPr>
        <p:spPr>
          <a:xfrm>
            <a:off x="4116126" y="146467"/>
            <a:ext cx="3990615" cy="9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zh-TW" altLang="en-US" sz="4267" b="1" dirty="0">
                <a:solidFill>
                  <a:srgbClr val="51B1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模型成效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60" y="1178003"/>
            <a:ext cx="4127350" cy="2517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17" y="3750749"/>
            <a:ext cx="4109060" cy="2517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28" y="3750749"/>
            <a:ext cx="4115157" cy="2517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88" y="1158147"/>
            <a:ext cx="4127350" cy="2523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930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44"/>
          <p:cNvGrpSpPr/>
          <p:nvPr/>
        </p:nvGrpSpPr>
        <p:grpSpPr>
          <a:xfrm>
            <a:off x="195709" y="306000"/>
            <a:ext cx="5698871" cy="7157696"/>
            <a:chOff x="146781" y="229500"/>
            <a:chExt cx="4274153" cy="5368272"/>
          </a:xfrm>
        </p:grpSpPr>
        <p:sp>
          <p:nvSpPr>
            <p:cNvPr id="350" name="Google Shape;350;p44"/>
            <p:cNvSpPr/>
            <p:nvPr/>
          </p:nvSpPr>
          <p:spPr>
            <a:xfrm rot="2700000">
              <a:off x="311678" y="1118403"/>
              <a:ext cx="3268106" cy="18200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44"/>
            <p:cNvSpPr/>
            <p:nvPr/>
          </p:nvSpPr>
          <p:spPr>
            <a:xfrm rot="-3074498">
              <a:off x="1054196" y="2843788"/>
              <a:ext cx="3268175" cy="1820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52" name="Google Shape;352;p44"/>
          <p:cNvSpPr/>
          <p:nvPr/>
        </p:nvSpPr>
        <p:spPr>
          <a:xfrm>
            <a:off x="465567" y="933000"/>
            <a:ext cx="11406000" cy="5692400"/>
          </a:xfrm>
          <a:prstGeom prst="roundRect">
            <a:avLst>
              <a:gd name="adj" fmla="val 16667"/>
            </a:avLst>
          </a:prstGeom>
          <a:solidFill>
            <a:srgbClr val="D9EAD3">
              <a:alpha val="52310"/>
            </a:srgbClr>
          </a:solidFill>
          <a:ln w="38100" cap="flat" cmpd="sng">
            <a:solidFill>
              <a:srgbClr val="3BA337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3" name="Google Shape;353;p44"/>
          <p:cNvSpPr/>
          <p:nvPr/>
        </p:nvSpPr>
        <p:spPr>
          <a:xfrm>
            <a:off x="2453133" y="1145333"/>
            <a:ext cx="6985200" cy="18132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b="1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434" y="-2786833"/>
            <a:ext cx="976729" cy="97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5001" y="-1518100"/>
            <a:ext cx="673599" cy="6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4"/>
          <p:cNvSpPr/>
          <p:nvPr/>
        </p:nvSpPr>
        <p:spPr>
          <a:xfrm>
            <a:off x="9586867" y="-1814100"/>
            <a:ext cx="524400" cy="29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BD6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" name="Google Shape;359;p44"/>
          <p:cNvSpPr/>
          <p:nvPr/>
        </p:nvSpPr>
        <p:spPr>
          <a:xfrm>
            <a:off x="4469295" y="2030217"/>
            <a:ext cx="976800" cy="29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0" name="Google Shape;360;p44"/>
          <p:cNvSpPr/>
          <p:nvPr/>
        </p:nvSpPr>
        <p:spPr>
          <a:xfrm rot="-5400000">
            <a:off x="8491567" y="-2507001"/>
            <a:ext cx="297600" cy="29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BD6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1" name="Google Shape;361;p44"/>
          <p:cNvSpPr/>
          <p:nvPr/>
        </p:nvSpPr>
        <p:spPr>
          <a:xfrm rot="5400000">
            <a:off x="10816233" y="-2860533"/>
            <a:ext cx="1312800" cy="1234000"/>
          </a:xfrm>
          <a:prstGeom prst="bentArrow">
            <a:avLst>
              <a:gd name="adj1" fmla="val 11607"/>
              <a:gd name="adj2" fmla="val 12266"/>
              <a:gd name="adj3" fmla="val 17401"/>
              <a:gd name="adj4" fmla="val 43750"/>
            </a:avLst>
          </a:prstGeom>
          <a:solidFill>
            <a:srgbClr val="7BD6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" name="Google Shape;363;p44"/>
          <p:cNvSpPr/>
          <p:nvPr/>
        </p:nvSpPr>
        <p:spPr>
          <a:xfrm rot="-9094836" flipH="1">
            <a:off x="9392663" y="4302965"/>
            <a:ext cx="785003" cy="2960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64" name="Google Shape;364;p44"/>
          <p:cNvGrpSpPr/>
          <p:nvPr/>
        </p:nvGrpSpPr>
        <p:grpSpPr>
          <a:xfrm>
            <a:off x="3071284" y="3396940"/>
            <a:ext cx="1156000" cy="1297360"/>
            <a:chOff x="1880363" y="4070105"/>
            <a:chExt cx="867000" cy="973020"/>
          </a:xfrm>
        </p:grpSpPr>
        <p:pic>
          <p:nvPicPr>
            <p:cNvPr id="365" name="Google Shape;365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80389" y="4070105"/>
              <a:ext cx="866934" cy="6907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44"/>
            <p:cNvSpPr txBox="1"/>
            <p:nvPr/>
          </p:nvSpPr>
          <p:spPr>
            <a:xfrm>
              <a:off x="1880363" y="4684625"/>
              <a:ext cx="8670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1467" b="1" dirty="0">
                  <a:latin typeface="Arial Narrow" panose="020B0606020202030204" pitchFamily="34" charset="0"/>
                  <a:ea typeface="Yu Gothic UI Light" panose="020B0300000000000000" pitchFamily="34" charset="-128"/>
                  <a:cs typeface="Abel"/>
                  <a:sym typeface="Abel"/>
                </a:rPr>
                <a:t>Cosmos DB</a:t>
              </a:r>
              <a:endParaRPr sz="1467" b="1" dirty="0">
                <a:latin typeface="Arial Narrow" panose="020B0606020202030204" pitchFamily="34" charset="0"/>
                <a:ea typeface="Yu Gothic UI Light" panose="020B0300000000000000" pitchFamily="34" charset="-128"/>
                <a:cs typeface="Abel"/>
                <a:sym typeface="Abel"/>
              </a:endParaRPr>
            </a:p>
          </p:txBody>
        </p:sp>
      </p:grpSp>
      <p:grpSp>
        <p:nvGrpSpPr>
          <p:cNvPr id="367" name="Google Shape;367;p44"/>
          <p:cNvGrpSpPr/>
          <p:nvPr/>
        </p:nvGrpSpPr>
        <p:grpSpPr>
          <a:xfrm>
            <a:off x="2953100" y="5141028"/>
            <a:ext cx="1475016" cy="1223739"/>
            <a:chOff x="2214825" y="3855771"/>
            <a:chExt cx="1106262" cy="917804"/>
          </a:xfrm>
        </p:grpSpPr>
        <p:pic>
          <p:nvPicPr>
            <p:cNvPr id="368" name="Google Shape;368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8517" y="3855771"/>
              <a:ext cx="946246" cy="674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44"/>
            <p:cNvSpPr txBox="1"/>
            <p:nvPr/>
          </p:nvSpPr>
          <p:spPr>
            <a:xfrm>
              <a:off x="2214825" y="4415075"/>
              <a:ext cx="1106262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1467" b="1" dirty="0">
                  <a:latin typeface="Arial Narrow" panose="020B0606020202030204" pitchFamily="34" charset="0"/>
                  <a:ea typeface="Yu Gothic UI Light" panose="020B0300000000000000" pitchFamily="34" charset="-128"/>
                  <a:cs typeface="Abel"/>
                  <a:sym typeface="Abel"/>
                </a:rPr>
                <a:t>Azure Function</a:t>
              </a:r>
              <a:endParaRPr sz="1467" b="1" dirty="0">
                <a:latin typeface="Arial Narrow" panose="020B0606020202030204" pitchFamily="34" charset="0"/>
                <a:ea typeface="Yu Gothic UI Light" panose="020B0300000000000000" pitchFamily="34" charset="-128"/>
                <a:cs typeface="Abel"/>
                <a:sym typeface="Abel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586072" y="5073378"/>
            <a:ext cx="1236185" cy="1300097"/>
            <a:chOff x="4189553" y="3805033"/>
            <a:chExt cx="927139" cy="975073"/>
          </a:xfrm>
        </p:grpSpPr>
        <p:pic>
          <p:nvPicPr>
            <p:cNvPr id="371" name="Google Shape;371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09436" y="3805033"/>
              <a:ext cx="677529" cy="674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44"/>
            <p:cNvSpPr txBox="1"/>
            <p:nvPr/>
          </p:nvSpPr>
          <p:spPr>
            <a:xfrm>
              <a:off x="4189553" y="4421606"/>
              <a:ext cx="927139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1467" b="1" dirty="0">
                  <a:latin typeface="Arial Narrow" panose="020B0606020202030204" pitchFamily="34" charset="0"/>
                  <a:ea typeface="Yu Gothic UI Light" panose="020B0300000000000000" pitchFamily="34" charset="-128"/>
                  <a:cs typeface="Abel"/>
                  <a:sym typeface="Abel"/>
                </a:rPr>
                <a:t>Event Hub</a:t>
              </a:r>
              <a:endParaRPr sz="1467" b="1" dirty="0">
                <a:latin typeface="Arial Narrow" panose="020B0606020202030204" pitchFamily="34" charset="0"/>
                <a:ea typeface="Yu Gothic UI Light" panose="020B0300000000000000" pitchFamily="34" charset="-128"/>
                <a:cs typeface="Abel"/>
                <a:sym typeface="Abel"/>
              </a:endParaRPr>
            </a:p>
          </p:txBody>
        </p:sp>
      </p:grpSp>
      <p:grpSp>
        <p:nvGrpSpPr>
          <p:cNvPr id="373" name="Google Shape;373;p44"/>
          <p:cNvGrpSpPr/>
          <p:nvPr/>
        </p:nvGrpSpPr>
        <p:grpSpPr>
          <a:xfrm>
            <a:off x="7734567" y="5164671"/>
            <a:ext cx="2014800" cy="1208804"/>
            <a:chOff x="5724725" y="3866978"/>
            <a:chExt cx="1511100" cy="906603"/>
          </a:xfrm>
        </p:grpSpPr>
        <p:pic>
          <p:nvPicPr>
            <p:cNvPr id="374" name="Google Shape;374;p44"/>
            <p:cNvPicPr preferRelativeResize="0"/>
            <p:nvPr/>
          </p:nvPicPr>
          <p:blipFill rotWithShape="1">
            <a:blip r:embed="rId8">
              <a:alphaModFix/>
            </a:blip>
            <a:srcRect l="13124" r="14923"/>
            <a:stretch/>
          </p:blipFill>
          <p:spPr>
            <a:xfrm>
              <a:off x="5947447" y="3866978"/>
              <a:ext cx="866934" cy="6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44"/>
            <p:cNvSpPr txBox="1"/>
            <p:nvPr/>
          </p:nvSpPr>
          <p:spPr>
            <a:xfrm>
              <a:off x="5724725" y="4415081"/>
              <a:ext cx="15111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1467" b="1" dirty="0">
                  <a:latin typeface="Arial Narrow" panose="020B0606020202030204" pitchFamily="34" charset="0"/>
                  <a:ea typeface="Yu Gothic UI Light" panose="020B0300000000000000" pitchFamily="34" charset="-128"/>
                  <a:cs typeface="Abel"/>
                  <a:sym typeface="Abel"/>
                </a:rPr>
                <a:t>Azure Stream Analytics</a:t>
              </a:r>
              <a:endParaRPr sz="1467" b="1" dirty="0">
                <a:latin typeface="Arial Narrow" panose="020B0606020202030204" pitchFamily="34" charset="0"/>
                <a:ea typeface="Yu Gothic UI Light" panose="020B0300000000000000" pitchFamily="34" charset="-128"/>
                <a:cs typeface="Abel"/>
                <a:sym typeface="Abel"/>
              </a:endParaRPr>
            </a:p>
          </p:txBody>
        </p:sp>
      </p:grpSp>
      <p:grpSp>
        <p:nvGrpSpPr>
          <p:cNvPr id="376" name="Google Shape;376;p44"/>
          <p:cNvGrpSpPr/>
          <p:nvPr/>
        </p:nvGrpSpPr>
        <p:grpSpPr>
          <a:xfrm>
            <a:off x="8253567" y="3470935"/>
            <a:ext cx="976800" cy="1222399"/>
            <a:chOff x="6113975" y="2465726"/>
            <a:chExt cx="732600" cy="916799"/>
          </a:xfrm>
        </p:grpSpPr>
        <p:pic>
          <p:nvPicPr>
            <p:cNvPr id="377" name="Google Shape;377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80510" y="2465726"/>
              <a:ext cx="588615" cy="610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44"/>
            <p:cNvSpPr txBox="1"/>
            <p:nvPr/>
          </p:nvSpPr>
          <p:spPr>
            <a:xfrm>
              <a:off x="6113975" y="3024025"/>
              <a:ext cx="7326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1467" b="1" dirty="0">
                  <a:latin typeface="Arial Narrow" panose="020B0606020202030204" pitchFamily="34" charset="0"/>
                  <a:ea typeface="Yu Gothic UI Light" panose="020B0300000000000000" pitchFamily="34" charset="-128"/>
                  <a:cs typeface="Abel"/>
                  <a:sym typeface="Abel"/>
                </a:rPr>
                <a:t>Power BI</a:t>
              </a:r>
              <a:endParaRPr sz="1467" b="1" dirty="0">
                <a:latin typeface="Arial Narrow" panose="020B0606020202030204" pitchFamily="34" charset="0"/>
                <a:ea typeface="Yu Gothic UI Light" panose="020B0300000000000000" pitchFamily="34" charset="-128"/>
                <a:cs typeface="Abel"/>
                <a:sym typeface="Abel"/>
              </a:endParaRPr>
            </a:p>
          </p:txBody>
        </p:sp>
      </p:grpSp>
      <p:sp>
        <p:nvSpPr>
          <p:cNvPr id="379" name="Google Shape;379;p44"/>
          <p:cNvSpPr/>
          <p:nvPr/>
        </p:nvSpPr>
        <p:spPr>
          <a:xfrm rot="5400000" flipH="1">
            <a:off x="7124167" y="-3368933"/>
            <a:ext cx="884000" cy="1234000"/>
          </a:xfrm>
          <a:prstGeom prst="bentArrow">
            <a:avLst>
              <a:gd name="adj1" fmla="val 15534"/>
              <a:gd name="adj2" fmla="val 17158"/>
              <a:gd name="adj3" fmla="val 26889"/>
              <a:gd name="adj4" fmla="val 43750"/>
            </a:avLst>
          </a:prstGeom>
          <a:solidFill>
            <a:srgbClr val="7BD6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80" name="Google Shape;380;p44"/>
          <p:cNvGrpSpPr/>
          <p:nvPr/>
        </p:nvGrpSpPr>
        <p:grpSpPr>
          <a:xfrm>
            <a:off x="779356" y="3538656"/>
            <a:ext cx="1156000" cy="1229299"/>
            <a:chOff x="-1408950" y="-1070324"/>
            <a:chExt cx="867000" cy="921974"/>
          </a:xfrm>
        </p:grpSpPr>
        <p:sp>
          <p:nvSpPr>
            <p:cNvPr id="381" name="Google Shape;381;p44"/>
            <p:cNvSpPr txBox="1"/>
            <p:nvPr/>
          </p:nvSpPr>
          <p:spPr>
            <a:xfrm>
              <a:off x="-1408950" y="-506850"/>
              <a:ext cx="8670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zh-TW" altLang="en-US" sz="1467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天氣資料</a:t>
              </a:r>
              <a:endParaRPr sz="1467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382" name="Google Shape;382;p44"/>
            <p:cNvPicPr preferRelativeResize="0"/>
            <p:nvPr/>
          </p:nvPicPr>
          <p:blipFill rotWithShape="1">
            <a:blip r:embed="rId10">
              <a:alphaModFix/>
            </a:blip>
            <a:srcRect b="17972"/>
            <a:stretch/>
          </p:blipFill>
          <p:spPr>
            <a:xfrm>
              <a:off x="-1314225" y="-1070324"/>
              <a:ext cx="677550" cy="588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44"/>
          <p:cNvGrpSpPr/>
          <p:nvPr/>
        </p:nvGrpSpPr>
        <p:grpSpPr>
          <a:xfrm>
            <a:off x="712268" y="4880334"/>
            <a:ext cx="1261600" cy="1229300"/>
            <a:chOff x="5140875" y="4044950"/>
            <a:chExt cx="946200" cy="921975"/>
          </a:xfrm>
        </p:grpSpPr>
        <p:pic>
          <p:nvPicPr>
            <p:cNvPr id="384" name="Google Shape;384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319663" y="4044950"/>
              <a:ext cx="588625" cy="58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44"/>
            <p:cNvSpPr txBox="1"/>
            <p:nvPr/>
          </p:nvSpPr>
          <p:spPr>
            <a:xfrm>
              <a:off x="5140875" y="4608425"/>
              <a:ext cx="9462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1467" b="1" dirty="0">
                  <a:latin typeface="Arial Narrow" panose="020B0606020202030204" pitchFamily="34" charset="0"/>
                  <a:ea typeface="Yu Gothic UI Light" panose="020B0300000000000000" pitchFamily="34" charset="-128"/>
                  <a:cs typeface="Abel"/>
                  <a:sym typeface="Abel"/>
                </a:rPr>
                <a:t>IoT sensor</a:t>
              </a:r>
              <a:endParaRPr sz="1467" b="1" dirty="0">
                <a:latin typeface="Arial Narrow" panose="020B0606020202030204" pitchFamily="34" charset="0"/>
                <a:ea typeface="Yu Gothic UI Light" panose="020B0300000000000000" pitchFamily="34" charset="-128"/>
                <a:cs typeface="Abel"/>
                <a:sym typeface="Abel"/>
              </a:endParaRPr>
            </a:p>
          </p:txBody>
        </p:sp>
      </p:grpSp>
      <p:grpSp>
        <p:nvGrpSpPr>
          <p:cNvPr id="386" name="Google Shape;386;p44"/>
          <p:cNvGrpSpPr/>
          <p:nvPr/>
        </p:nvGrpSpPr>
        <p:grpSpPr>
          <a:xfrm>
            <a:off x="10052751" y="-2058516"/>
            <a:ext cx="1156000" cy="1209851"/>
            <a:chOff x="1912663" y="1558338"/>
            <a:chExt cx="867000" cy="907388"/>
          </a:xfrm>
        </p:grpSpPr>
        <p:pic>
          <p:nvPicPr>
            <p:cNvPr id="387" name="Google Shape;387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51850" y="1558338"/>
              <a:ext cx="588625" cy="58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44"/>
            <p:cNvSpPr txBox="1"/>
            <p:nvPr/>
          </p:nvSpPr>
          <p:spPr>
            <a:xfrm>
              <a:off x="1912663" y="2107225"/>
              <a:ext cx="8670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zh-TW" altLang="en-US" sz="1467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分析模型</a:t>
              </a:r>
              <a:endParaRPr sz="1467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89" name="Google Shape;389;p44"/>
          <p:cNvSpPr/>
          <p:nvPr/>
        </p:nvSpPr>
        <p:spPr>
          <a:xfrm rot="5400000">
            <a:off x="3500500" y="4710528"/>
            <a:ext cx="297600" cy="29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44"/>
          <p:cNvSpPr/>
          <p:nvPr/>
        </p:nvSpPr>
        <p:spPr>
          <a:xfrm rot="5400000" flipH="1">
            <a:off x="8593167" y="4710528"/>
            <a:ext cx="297600" cy="29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" name="Google Shape;391;p44"/>
          <p:cNvSpPr/>
          <p:nvPr/>
        </p:nvSpPr>
        <p:spPr>
          <a:xfrm rot="5400000" flipH="1">
            <a:off x="3267100" y="2927601"/>
            <a:ext cx="764400" cy="29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92" name="Google Shape;392;p44"/>
          <p:cNvGrpSpPr/>
          <p:nvPr/>
        </p:nvGrpSpPr>
        <p:grpSpPr>
          <a:xfrm>
            <a:off x="1952300" y="2509600"/>
            <a:ext cx="1080000" cy="3044000"/>
            <a:chOff x="1464225" y="1882200"/>
            <a:chExt cx="810000" cy="2283000"/>
          </a:xfrm>
        </p:grpSpPr>
        <p:sp>
          <p:nvSpPr>
            <p:cNvPr id="393" name="Google Shape;393;p44"/>
            <p:cNvSpPr/>
            <p:nvPr/>
          </p:nvSpPr>
          <p:spPr>
            <a:xfrm rot="5400000">
              <a:off x="464175" y="2882250"/>
              <a:ext cx="2283000" cy="282900"/>
            </a:xfrm>
            <a:prstGeom prst="uturnArrow">
              <a:avLst>
                <a:gd name="adj1" fmla="val 39236"/>
                <a:gd name="adj2" fmla="val 25000"/>
                <a:gd name="adj3" fmla="val 0"/>
                <a:gd name="adj4" fmla="val 43750"/>
                <a:gd name="adj5" fmla="val 100000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1464225" y="2912700"/>
              <a:ext cx="810000" cy="222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95" name="Google Shape;395;p44"/>
          <p:cNvSpPr txBox="1"/>
          <p:nvPr/>
        </p:nvSpPr>
        <p:spPr>
          <a:xfrm>
            <a:off x="3834167" y="105004"/>
            <a:ext cx="4223132" cy="9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4270" b="1" dirty="0">
                <a:solidFill>
                  <a:srgbClr val="51B14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產品設計流程</a:t>
            </a:r>
            <a:endParaRPr sz="4270" b="1" dirty="0">
              <a:solidFill>
                <a:srgbClr val="51B14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7940405" y="1367931"/>
            <a:ext cx="1582785" cy="1357836"/>
            <a:chOff x="5955303" y="1025948"/>
            <a:chExt cx="1187089" cy="1018377"/>
          </a:xfrm>
        </p:grpSpPr>
        <p:sp>
          <p:nvSpPr>
            <p:cNvPr id="397" name="Google Shape;397;p44"/>
            <p:cNvSpPr txBox="1"/>
            <p:nvPr/>
          </p:nvSpPr>
          <p:spPr>
            <a:xfrm>
              <a:off x="5955303" y="1539125"/>
              <a:ext cx="1187089" cy="5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1467" b="1" dirty="0">
                  <a:latin typeface="Arial Narrow" panose="020B0606020202030204" pitchFamily="34" charset="0"/>
                  <a:ea typeface="Yu Gothic UI Light" panose="020B0300000000000000" pitchFamily="34" charset="-128"/>
                  <a:cs typeface="Abel"/>
                  <a:sym typeface="Abel"/>
                </a:rPr>
                <a:t>Azure Container Instances</a:t>
              </a:r>
              <a:endParaRPr sz="1467" b="1" dirty="0">
                <a:latin typeface="Arial Narrow" panose="020B0606020202030204" pitchFamily="34" charset="0"/>
                <a:ea typeface="Yu Gothic UI Light" panose="020B0300000000000000" pitchFamily="34" charset="-128"/>
                <a:cs typeface="Abel"/>
                <a:sym typeface="Abel"/>
              </a:endParaRPr>
            </a:p>
          </p:txBody>
        </p:sp>
        <p:pic>
          <p:nvPicPr>
            <p:cNvPr id="398" name="Google Shape;398;p44"/>
            <p:cNvPicPr preferRelativeResize="0"/>
            <p:nvPr/>
          </p:nvPicPr>
          <p:blipFill rotWithShape="1">
            <a:blip r:embed="rId13">
              <a:alphaModFix/>
            </a:blip>
            <a:srcRect l="17737" r="18319"/>
            <a:stretch/>
          </p:blipFill>
          <p:spPr>
            <a:xfrm>
              <a:off x="6184149" y="1025948"/>
              <a:ext cx="732600" cy="6015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p44"/>
          <p:cNvGrpSpPr/>
          <p:nvPr/>
        </p:nvGrpSpPr>
        <p:grpSpPr>
          <a:xfrm>
            <a:off x="2993700" y="1349063"/>
            <a:ext cx="1525200" cy="1180320"/>
            <a:chOff x="2139225" y="1177610"/>
            <a:chExt cx="1143900" cy="885240"/>
          </a:xfrm>
        </p:grpSpPr>
        <p:sp>
          <p:nvSpPr>
            <p:cNvPr id="400" name="Google Shape;400;p44"/>
            <p:cNvSpPr txBox="1"/>
            <p:nvPr/>
          </p:nvSpPr>
          <p:spPr>
            <a:xfrm>
              <a:off x="2139225" y="1704350"/>
              <a:ext cx="11439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1467" b="1" dirty="0">
                  <a:latin typeface="Arial Narrow" panose="020B0606020202030204" pitchFamily="34" charset="0"/>
                  <a:ea typeface="Yu Gothic UI Light" panose="020B0300000000000000" pitchFamily="34" charset="-128"/>
                  <a:cs typeface="Abel"/>
                  <a:sym typeface="Abel"/>
                </a:rPr>
                <a:t>Azure Machine Learning Service</a:t>
              </a:r>
              <a:endParaRPr sz="1467" b="1" dirty="0">
                <a:latin typeface="Arial Narrow" panose="020B0606020202030204" pitchFamily="34" charset="0"/>
                <a:ea typeface="Yu Gothic UI Light" panose="020B0300000000000000" pitchFamily="34" charset="-128"/>
                <a:cs typeface="Abel"/>
                <a:sym typeface="Abel"/>
              </a:endParaRPr>
            </a:p>
          </p:txBody>
        </p:sp>
        <p:pic>
          <p:nvPicPr>
            <p:cNvPr id="401" name="Google Shape;401;p4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357775" y="1177610"/>
              <a:ext cx="677550" cy="6416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44"/>
          <p:cNvGrpSpPr/>
          <p:nvPr/>
        </p:nvGrpSpPr>
        <p:grpSpPr>
          <a:xfrm>
            <a:off x="5410517" y="1389581"/>
            <a:ext cx="1642000" cy="1312819"/>
            <a:chOff x="3941613" y="1169786"/>
            <a:chExt cx="1231500" cy="984614"/>
          </a:xfrm>
        </p:grpSpPr>
        <p:sp>
          <p:nvSpPr>
            <p:cNvPr id="403" name="Google Shape;403;p44"/>
            <p:cNvSpPr txBox="1"/>
            <p:nvPr/>
          </p:nvSpPr>
          <p:spPr>
            <a:xfrm>
              <a:off x="3941613" y="1795900"/>
              <a:ext cx="12315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altLang="zh-TW" sz="1467" b="1" dirty="0">
                  <a:latin typeface="Arial Narrow" panose="020B0606020202030204" pitchFamily="34" charset="0"/>
                  <a:ea typeface="Yu Gothic UI Light" panose="020B0300000000000000" pitchFamily="34" charset="-128"/>
                  <a:cs typeface="Abel"/>
                  <a:sym typeface="Abel"/>
                </a:rPr>
                <a:t>Azure Notebooks</a:t>
              </a:r>
              <a:endParaRPr sz="1467" b="1" dirty="0">
                <a:latin typeface="Arial Narrow" panose="020B0606020202030204" pitchFamily="34" charset="0"/>
                <a:ea typeface="Yu Gothic UI Light" panose="020B0300000000000000" pitchFamily="34" charset="-128"/>
                <a:cs typeface="Abel"/>
                <a:sym typeface="Abel"/>
              </a:endParaRPr>
            </a:p>
          </p:txBody>
        </p:sp>
        <p:pic>
          <p:nvPicPr>
            <p:cNvPr id="404" name="Google Shape;404;p4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263064" y="1169786"/>
              <a:ext cx="588600" cy="6827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p44"/>
          <p:cNvGrpSpPr/>
          <p:nvPr/>
        </p:nvGrpSpPr>
        <p:grpSpPr>
          <a:xfrm>
            <a:off x="766084" y="2052197"/>
            <a:ext cx="1156000" cy="1229268"/>
            <a:chOff x="-517825" y="-1070301"/>
            <a:chExt cx="867000" cy="921951"/>
          </a:xfrm>
        </p:grpSpPr>
        <p:pic>
          <p:nvPicPr>
            <p:cNvPr id="406" name="Google Shape;406;p4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-378624" y="-1070301"/>
              <a:ext cx="588600" cy="58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44"/>
            <p:cNvSpPr txBox="1"/>
            <p:nvPr/>
          </p:nvSpPr>
          <p:spPr>
            <a:xfrm>
              <a:off x="-517825" y="-506850"/>
              <a:ext cx="8670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zh-TW" altLang="en-US" sz="1467" b="1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耕種記錄</a:t>
              </a:r>
              <a:endParaRPr sz="1467" b="1" dirty="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08" name="Google Shape;408;p44"/>
          <p:cNvSpPr txBox="1"/>
          <p:nvPr/>
        </p:nvSpPr>
        <p:spPr>
          <a:xfrm>
            <a:off x="4155467" y="-1905100"/>
            <a:ext cx="1156000" cy="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1467" b="1">
                <a:latin typeface="Microsoft JhengHei"/>
                <a:ea typeface="Microsoft JhengHei"/>
                <a:cs typeface="Microsoft JhengHei"/>
                <a:sym typeface="Microsoft JhengHei"/>
              </a:rPr>
              <a:t>天氣資料</a:t>
            </a:r>
            <a:endParaRPr sz="1467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9" name="Google Shape;409;p44"/>
          <p:cNvSpPr txBox="1"/>
          <p:nvPr/>
        </p:nvSpPr>
        <p:spPr>
          <a:xfrm>
            <a:off x="2290500" y="4031584"/>
            <a:ext cx="3772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2133" b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資料上雲</a:t>
            </a:r>
            <a:endParaRPr sz="2133" b="1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0" name="Google Shape;410;p44"/>
          <p:cNvSpPr txBox="1"/>
          <p:nvPr/>
        </p:nvSpPr>
        <p:spPr>
          <a:xfrm>
            <a:off x="3649300" y="2936300"/>
            <a:ext cx="1392400" cy="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2133" b="1" dirty="0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訓練模型</a:t>
            </a:r>
            <a:endParaRPr sz="2133" b="1" dirty="0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1" name="Google Shape;411;p44"/>
          <p:cNvSpPr/>
          <p:nvPr/>
        </p:nvSpPr>
        <p:spPr>
          <a:xfrm rot="5400000">
            <a:off x="8352500" y="2927601"/>
            <a:ext cx="764400" cy="29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2" name="Google Shape;412;p44"/>
          <p:cNvSpPr txBox="1"/>
          <p:nvPr/>
        </p:nvSpPr>
        <p:spPr>
          <a:xfrm>
            <a:off x="6741367" y="1552133"/>
            <a:ext cx="1392400" cy="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2133" b="1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佈署模型</a:t>
            </a:r>
            <a:endParaRPr sz="2133" b="1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4123700" y="1552238"/>
            <a:ext cx="1525200" cy="59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2133" b="1" dirty="0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調整參數</a:t>
            </a:r>
            <a:endParaRPr sz="2133" b="1" dirty="0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4" name="Google Shape;414;p44"/>
          <p:cNvSpPr/>
          <p:nvPr/>
        </p:nvSpPr>
        <p:spPr>
          <a:xfrm>
            <a:off x="6949161" y="2030133"/>
            <a:ext cx="976800" cy="29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17" name="Google Shape;417;p44"/>
          <p:cNvGrpSpPr/>
          <p:nvPr/>
        </p:nvGrpSpPr>
        <p:grpSpPr>
          <a:xfrm>
            <a:off x="10099167" y="2444184"/>
            <a:ext cx="1392400" cy="1262833"/>
            <a:chOff x="9626975" y="4894125"/>
            <a:chExt cx="1044300" cy="947125"/>
          </a:xfrm>
        </p:grpSpPr>
        <p:pic>
          <p:nvPicPr>
            <p:cNvPr id="418" name="Google Shape;418;p4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9854825" y="4894125"/>
              <a:ext cx="588625" cy="58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44"/>
            <p:cNvSpPr txBox="1"/>
            <p:nvPr/>
          </p:nvSpPr>
          <p:spPr>
            <a:xfrm>
              <a:off x="9626975" y="5482750"/>
              <a:ext cx="10443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zh-TW" altLang="en-US" sz="1467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農業生產者</a:t>
              </a:r>
              <a:endParaRPr sz="1467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20" name="Google Shape;420;p44"/>
          <p:cNvGrpSpPr/>
          <p:nvPr/>
        </p:nvGrpSpPr>
        <p:grpSpPr>
          <a:xfrm>
            <a:off x="10099167" y="4227131"/>
            <a:ext cx="1392400" cy="1262803"/>
            <a:chOff x="10671275" y="4894136"/>
            <a:chExt cx="1044300" cy="947102"/>
          </a:xfrm>
        </p:grpSpPr>
        <p:pic>
          <p:nvPicPr>
            <p:cNvPr id="421" name="Google Shape;421;p4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0899114" y="4894136"/>
              <a:ext cx="588625" cy="58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44"/>
            <p:cNvSpPr txBox="1"/>
            <p:nvPr/>
          </p:nvSpPr>
          <p:spPr>
            <a:xfrm>
              <a:off x="10671275" y="5482738"/>
              <a:ext cx="10443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zh-TW" altLang="en-US" sz="1467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政府</a:t>
              </a:r>
              <a:endParaRPr sz="1467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23" name="Google Shape;423;p44"/>
          <p:cNvSpPr/>
          <p:nvPr/>
        </p:nvSpPr>
        <p:spPr>
          <a:xfrm>
            <a:off x="4481433" y="3776951"/>
            <a:ext cx="3518000" cy="478000"/>
          </a:xfrm>
          <a:prstGeom prst="notched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24" name="Google Shape;424;p44"/>
          <p:cNvGrpSpPr/>
          <p:nvPr/>
        </p:nvGrpSpPr>
        <p:grpSpPr>
          <a:xfrm>
            <a:off x="1952300" y="2509600"/>
            <a:ext cx="1080000" cy="3044000"/>
            <a:chOff x="1464225" y="1882200"/>
            <a:chExt cx="810000" cy="2283000"/>
          </a:xfrm>
        </p:grpSpPr>
        <p:sp>
          <p:nvSpPr>
            <p:cNvPr id="425" name="Google Shape;425;p44"/>
            <p:cNvSpPr/>
            <p:nvPr/>
          </p:nvSpPr>
          <p:spPr>
            <a:xfrm rot="5400000">
              <a:off x="464175" y="2882250"/>
              <a:ext cx="2283000" cy="282900"/>
            </a:xfrm>
            <a:prstGeom prst="uturnArrow">
              <a:avLst>
                <a:gd name="adj1" fmla="val 39236"/>
                <a:gd name="adj2" fmla="val 25000"/>
                <a:gd name="adj3" fmla="val 0"/>
                <a:gd name="adj4" fmla="val 43750"/>
                <a:gd name="adj5" fmla="val 10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1464225" y="2912700"/>
              <a:ext cx="810000" cy="222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27" name="Google Shape;427;p44"/>
          <p:cNvSpPr txBox="1"/>
          <p:nvPr/>
        </p:nvSpPr>
        <p:spPr>
          <a:xfrm>
            <a:off x="2290500" y="4031600"/>
            <a:ext cx="3772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2133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資料上雲</a:t>
            </a:r>
            <a:endParaRPr sz="2133" b="1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1" name="Google Shape;342;p4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dirty="0"/>
              <a:t>7</a:t>
            </a:r>
            <a:endParaRPr dirty="0"/>
          </a:p>
        </p:txBody>
      </p:sp>
      <p:sp>
        <p:nvSpPr>
          <p:cNvPr id="82" name="Google Shape;359;p44"/>
          <p:cNvSpPr/>
          <p:nvPr/>
        </p:nvSpPr>
        <p:spPr>
          <a:xfrm>
            <a:off x="4469295" y="5523223"/>
            <a:ext cx="976800" cy="29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7" name="Google Shape;362;p44"/>
          <p:cNvSpPr/>
          <p:nvPr/>
        </p:nvSpPr>
        <p:spPr>
          <a:xfrm rot="9000000">
            <a:off x="9506635" y="3597959"/>
            <a:ext cx="785003" cy="2960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0000"/>
              </a:solidFill>
            </a:endParaRPr>
          </a:p>
        </p:txBody>
      </p:sp>
      <p:sp>
        <p:nvSpPr>
          <p:cNvPr id="83" name="Google Shape;359;p44"/>
          <p:cNvSpPr/>
          <p:nvPr/>
        </p:nvSpPr>
        <p:spPr>
          <a:xfrm>
            <a:off x="6865727" y="5523223"/>
            <a:ext cx="976800" cy="29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" name="Google Shape;416;p44"/>
          <p:cNvSpPr txBox="1"/>
          <p:nvPr/>
        </p:nvSpPr>
        <p:spPr>
          <a:xfrm>
            <a:off x="5683981" y="3315643"/>
            <a:ext cx="9768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2400" b="1" dirty="0">
                <a:solidFill>
                  <a:srgbClr val="E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</a:t>
            </a:r>
            <a:endParaRPr sz="2400" b="1" dirty="0">
              <a:solidFill>
                <a:srgbClr val="E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" name="Google Shape;415;p44"/>
          <p:cNvSpPr txBox="1"/>
          <p:nvPr/>
        </p:nvSpPr>
        <p:spPr>
          <a:xfrm>
            <a:off x="5328293" y="4155698"/>
            <a:ext cx="1688176" cy="5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TW" altLang="en-US" sz="2400" b="1" dirty="0">
                <a:solidFill>
                  <a:srgbClr val="3BA33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即時顯示</a:t>
            </a:r>
            <a:endParaRPr sz="2400" b="1" dirty="0">
              <a:solidFill>
                <a:srgbClr val="3BA33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2" name="Google Shape;362;p44"/>
          <p:cNvSpPr/>
          <p:nvPr/>
        </p:nvSpPr>
        <p:spPr>
          <a:xfrm rot="-1705164">
            <a:off x="9392663" y="3280982"/>
            <a:ext cx="785003" cy="2960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" name="Google Shape;362;p44"/>
          <p:cNvSpPr/>
          <p:nvPr/>
        </p:nvSpPr>
        <p:spPr>
          <a:xfrm rot="-1705164">
            <a:off x="9392664" y="3280982"/>
            <a:ext cx="785003" cy="2960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0000"/>
              </a:solidFill>
            </a:endParaRPr>
          </a:p>
        </p:txBody>
      </p:sp>
      <p:sp>
        <p:nvSpPr>
          <p:cNvPr id="91" name="Google Shape;363;p44"/>
          <p:cNvSpPr/>
          <p:nvPr/>
        </p:nvSpPr>
        <p:spPr>
          <a:xfrm rot="-9094836" flipH="1">
            <a:off x="9392663" y="4302964"/>
            <a:ext cx="785003" cy="2960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890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27" grpId="0"/>
      <p:bldP spid="87" grpId="0" animBg="1"/>
      <p:bldP spid="85" grpId="0"/>
      <p:bldP spid="86" grpId="0"/>
      <p:bldP spid="89" grpId="0" animBg="1"/>
      <p:bldP spid="9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>
            <a:spLocks noGrp="1"/>
          </p:cNvSpPr>
          <p:nvPr>
            <p:ph type="title"/>
          </p:nvPr>
        </p:nvSpPr>
        <p:spPr>
          <a:xfrm>
            <a:off x="5760100" y="886167"/>
            <a:ext cx="6732000" cy="92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zh-TW" sz="4400" b="1" dirty="0">
                <a:solidFill>
                  <a:srgbClr val="51B148"/>
                </a:solidFill>
                <a:latin typeface="A-OTF Maru Folk Pro M" panose="020F0500000000000000" pitchFamily="34" charset="-128"/>
                <a:ea typeface="A-OTF Maru Folk Pro M" panose="020F0500000000000000" pitchFamily="34" charset="-128"/>
                <a:cs typeface="Microsoft JhengHei"/>
                <a:sym typeface="Microsoft JhengHei"/>
              </a:rPr>
              <a:t>產品介面與功能</a:t>
            </a:r>
            <a:endParaRPr sz="4400" b="1" dirty="0">
              <a:solidFill>
                <a:srgbClr val="51B148"/>
              </a:solidFill>
              <a:latin typeface="A-OTF Maru Folk Pro M" panose="020F0500000000000000" pitchFamily="34" charset="-128"/>
              <a:ea typeface="A-OTF Maru Folk Pro M" panose="020F0500000000000000" pitchFamily="34" charset="-128"/>
              <a:cs typeface="Microsoft JhengHei"/>
              <a:sym typeface="Microsoft JhengHei"/>
            </a:endParaRPr>
          </a:p>
        </p:txBody>
      </p:sp>
      <p:sp>
        <p:nvSpPr>
          <p:cNvPr id="465" name="Google Shape;465;p48"/>
          <p:cNvSpPr txBox="1">
            <a:spLocks noGrp="1"/>
          </p:cNvSpPr>
          <p:nvPr>
            <p:ph type="body" idx="1"/>
          </p:nvPr>
        </p:nvSpPr>
        <p:spPr>
          <a:xfrm>
            <a:off x="5760100" y="1954109"/>
            <a:ext cx="5822400" cy="40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Font typeface="Microsoft JhengHei"/>
              <a:buChar char="⊷"/>
            </a:pPr>
            <a:r>
              <a:rPr lang="zh-TW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價格預測區</a:t>
            </a:r>
            <a:endParaRPr sz="3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spcBef>
                <a:spcPts val="0"/>
              </a:spcBef>
              <a:buFont typeface="Microsoft JhengHei"/>
              <a:buChar char="⊷"/>
            </a:pPr>
            <a:r>
              <a:rPr lang="zh-TW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天氣報報區</a:t>
            </a:r>
            <a:endParaRPr sz="3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spcBef>
                <a:spcPts val="0"/>
              </a:spcBef>
              <a:buFont typeface="Microsoft JhengHei"/>
              <a:buChar char="⊷"/>
            </a:pPr>
            <a:r>
              <a:rPr lang="zh-TW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農民耕作紀錄區</a:t>
            </a:r>
            <a:endParaRPr sz="3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6" name="Google Shape;466;p48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8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9</a:t>
            </a:fld>
            <a:endParaRPr/>
          </a:p>
        </p:txBody>
      </p:sp>
      <p:pic>
        <p:nvPicPr>
          <p:cNvPr id="2" name="價格預測(2種菜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4113" y="549275"/>
            <a:ext cx="3260550" cy="5796533"/>
          </a:xfrm>
          <a:prstGeom prst="rect">
            <a:avLst/>
          </a:prstGeom>
        </p:spPr>
      </p:pic>
      <p:sp>
        <p:nvSpPr>
          <p:cNvPr id="7" name="Google Shape;481;p50"/>
          <p:cNvSpPr txBox="1">
            <a:spLocks/>
          </p:cNvSpPr>
          <p:nvPr/>
        </p:nvSpPr>
        <p:spPr>
          <a:xfrm>
            <a:off x="6283500" y="653000"/>
            <a:ext cx="3882400" cy="5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None/>
            </a:pPr>
            <a:r>
              <a:rPr lang="zh-TW" altLang="en-US" sz="4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價格預測區</a:t>
            </a:r>
            <a:endParaRPr lang="en-US" altLang="zh-TW" sz="40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indent="-457200">
              <a:spcBef>
                <a:spcPts val="800"/>
              </a:spcBef>
              <a:buFontTx/>
              <a:buChar char="-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osis Light"/>
                <a:sym typeface="Dosis Light"/>
              </a:rPr>
              <a:t>預測價格報表</a:t>
            </a:r>
          </a:p>
          <a:p>
            <a:pPr indent="-457200">
              <a:spcBef>
                <a:spcPts val="800"/>
              </a:spcBef>
              <a:buFontTx/>
              <a:buChar char="-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osis Light"/>
                <a:sym typeface="Dosis Light"/>
              </a:rPr>
              <a:t>詳細報價與圖表</a:t>
            </a:r>
          </a:p>
          <a:p>
            <a:pPr marL="0" indent="0">
              <a:buNone/>
            </a:pPr>
            <a:endParaRPr lang="zh-TW" altLang="en-US" sz="40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81023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Solanio · SlidesCarnival</Template>
  <TotalTime>378</TotalTime>
  <Words>246</Words>
  <Application>Microsoft Office PowerPoint</Application>
  <PresentationFormat>寬螢幕</PresentationFormat>
  <Paragraphs>90</Paragraphs>
  <Slides>16</Slides>
  <Notes>16</Notes>
  <HiddenSlides>0</HiddenSlides>
  <MMClips>4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34" baseType="lpstr">
      <vt:lpstr>Abel</vt:lpstr>
      <vt:lpstr>A-OTF Maru Folk Pro M</vt:lpstr>
      <vt:lpstr>Archivo Black</vt:lpstr>
      <vt:lpstr>Dosis</vt:lpstr>
      <vt:lpstr>Yu Gothic UI Light</vt:lpstr>
      <vt:lpstr>新細明體</vt:lpstr>
      <vt:lpstr>Arial</vt:lpstr>
      <vt:lpstr>Arial Narrow</vt:lpstr>
      <vt:lpstr>Arial Rounded MT Bold</vt:lpstr>
      <vt:lpstr>Calibri</vt:lpstr>
      <vt:lpstr>Dosis Light</vt:lpstr>
      <vt:lpstr>Jokerman</vt:lpstr>
      <vt:lpstr>Maiandra GD</vt:lpstr>
      <vt:lpstr>Pontano Sans</vt:lpstr>
      <vt:lpstr>Wingdings</vt:lpstr>
      <vt:lpstr>微軟正黑體</vt:lpstr>
      <vt:lpstr>微軟正黑體</vt:lpstr>
      <vt:lpstr>Solanio template</vt:lpstr>
      <vt:lpstr>  Farmie  即時農產銷售觀測助手</vt:lpstr>
      <vt:lpstr>PowerPoint 簡報</vt:lpstr>
      <vt:lpstr>PowerPoint 簡報</vt:lpstr>
      <vt:lpstr>PowerPoint 簡報</vt:lpstr>
      <vt:lpstr>80%</vt:lpstr>
      <vt:lpstr>PowerPoint 簡報</vt:lpstr>
      <vt:lpstr>PowerPoint 簡報</vt:lpstr>
      <vt:lpstr>產品介面與功能</vt:lpstr>
      <vt:lpstr>PowerPoint 簡報</vt:lpstr>
      <vt:lpstr>PowerPoint 簡報</vt:lpstr>
      <vt:lpstr>PowerPoint 簡報</vt:lpstr>
      <vt:lpstr>PowerPoint 簡報</vt:lpstr>
      <vt:lpstr>產品介面與功能 小結</vt:lpstr>
      <vt:lpstr>PowerPoint 簡報</vt:lpstr>
      <vt:lpstr>未來展望 - 提升準確率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AAA</dc:title>
  <dc:creator>Hongli Yuan</dc:creator>
  <cp:lastModifiedBy>Kevin Hong</cp:lastModifiedBy>
  <cp:revision>35</cp:revision>
  <dcterms:created xsi:type="dcterms:W3CDTF">2019-05-12T19:29:19Z</dcterms:created>
  <dcterms:modified xsi:type="dcterms:W3CDTF">2019-05-15T05:14:30Z</dcterms:modified>
</cp:coreProperties>
</file>